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handoutMasterIdLst>
    <p:handoutMasterId r:id="rId13"/>
  </p:handoutMasterIdLst>
  <p:sldIdLst>
    <p:sldId id="345" r:id="rId2"/>
    <p:sldId id="482" r:id="rId3"/>
    <p:sldId id="471" r:id="rId4"/>
    <p:sldId id="477" r:id="rId5"/>
    <p:sldId id="478" r:id="rId6"/>
    <p:sldId id="479" r:id="rId7"/>
    <p:sldId id="480" r:id="rId8"/>
    <p:sldId id="481" r:id="rId9"/>
    <p:sldId id="476" r:id="rId10"/>
    <p:sldId id="274" r:id="rId11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84164" autoAdjust="0"/>
  </p:normalViewPr>
  <p:slideViewPr>
    <p:cSldViewPr>
      <p:cViewPr varScale="1">
        <p:scale>
          <a:sx n="74" d="100"/>
          <a:sy n="74" d="100"/>
        </p:scale>
        <p:origin x="171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53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1521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5899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8019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111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1506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9289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1521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48933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4</a:t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Elektriciteit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79" y="5331075"/>
            <a:ext cx="3217539" cy="546198"/>
          </a:xfrm>
        </p:spPr>
        <p:txBody>
          <a:bodyPr>
            <a:noAutofit/>
          </a:bodyPr>
          <a:lstStyle/>
          <a:p>
            <a:pPr algn="l"/>
            <a:r>
              <a:rPr lang="nl-NL" sz="2000" dirty="0" smtClean="0">
                <a:solidFill>
                  <a:schemeClr val="bg1"/>
                </a:solidFill>
              </a:rPr>
              <a:t>4.4 Vermogen en energie</a:t>
            </a:r>
            <a:endParaRPr lang="nl-NL" sz="20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4"/>
          <a:srcRect l="9318" t="2750" r="5588" b="4438"/>
          <a:stretch/>
        </p:blipFill>
        <p:spPr>
          <a:xfrm>
            <a:off x="1" y="2399723"/>
            <a:ext cx="1619672" cy="3456000"/>
          </a:xfrm>
          <a:prstGeom prst="rect">
            <a:avLst/>
          </a:prstGeom>
        </p:spPr>
      </p:pic>
      <p:pic>
        <p:nvPicPr>
          <p:cNvPr id="2050" name="Picture 2" descr="Gerelateerde afbeeldi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62" t="13955" r="41146" b="10888"/>
          <a:stretch/>
        </p:blipFill>
        <p:spPr bwMode="auto">
          <a:xfrm>
            <a:off x="7452320" y="2399723"/>
            <a:ext cx="1691680" cy="34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6"/>
          <a:srcRect l="1" t="4168" r="1356" b="54162"/>
          <a:stretch/>
        </p:blipFill>
        <p:spPr>
          <a:xfrm>
            <a:off x="5003104" y="2399723"/>
            <a:ext cx="2377208" cy="3456000"/>
          </a:xfrm>
          <a:prstGeom prst="rect">
            <a:avLst/>
          </a:prstGeom>
          <a:ln w="19050">
            <a:noFill/>
          </a:ln>
        </p:spPr>
      </p:pic>
    </p:spTree>
    <p:extLst>
      <p:ext uri="{BB962C8B-B14F-4D97-AF65-F5344CB8AC3E}">
        <p14:creationId xmlns:p14="http://schemas.microsoft.com/office/powerpoint/2010/main" val="1792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1105394"/>
            <a:ext cx="8352928" cy="1470025"/>
          </a:xfrm>
        </p:spPr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4.4 Vermogen en energie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>
          <a:xfrm>
            <a:off x="210639" y="3284985"/>
            <a:ext cx="8679012" cy="2718472"/>
          </a:xfrm>
        </p:spPr>
        <p:txBody>
          <a:bodyPr>
            <a:normAutofit/>
          </a:bodyPr>
          <a:lstStyle/>
          <a:p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Doelen: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</a:t>
            </a:r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kunt in eigen woorden uitleggen wat het vermogen van een apparaat is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met de juiste formule het vermogen van een apparaat berekenen</a:t>
            </a:r>
            <a:endParaRPr lang="nl-NL" sz="2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96" y="6003457"/>
            <a:ext cx="1790855" cy="746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39" y="6248265"/>
            <a:ext cx="1371791" cy="257211"/>
          </a:xfrm>
          <a:prstGeom prst="rect">
            <a:avLst/>
          </a:prstGeom>
        </p:spPr>
      </p:pic>
      <p:pic>
        <p:nvPicPr>
          <p:cNvPr id="6" name="Afbeelding 5" descr="D:\Users\Inge\Documents\School\4. Stoas Vilentum Hogeschool\Stage Clusius College Alkmaar\Algemeen\Huisstijl\Kleurenbalk Clusius College kleur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18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18771"/>
            <a:ext cx="1547663" cy="48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80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4.4 Vermogen en energie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 Het vermogen van een apparaat</a:t>
            </a:r>
          </a:p>
          <a:p>
            <a:r>
              <a:rPr lang="nl-NL" b="1" dirty="0" smtClean="0">
                <a:solidFill>
                  <a:srgbClr val="8FAA32"/>
                </a:solidFill>
              </a:rPr>
              <a:t>Vermogen </a:t>
            </a:r>
            <a:r>
              <a:rPr lang="nl-NL" dirty="0" smtClean="0">
                <a:sym typeface="Wingdings" panose="05000000000000000000" pitchFamily="2" charset="2"/>
              </a:rPr>
              <a:t> hoeveel elektrische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energie een apparaat per seconde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verbruikt</a:t>
            </a:r>
          </a:p>
          <a:p>
            <a:pPr lvl="3"/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i="1" dirty="0" smtClean="0">
                <a:sym typeface="Wingdings" panose="05000000000000000000" pitchFamily="2" charset="2"/>
              </a:rPr>
              <a:t>Omrekenen:</a:t>
            </a:r>
            <a:endParaRPr lang="nl-NL" i="1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7239" y="1858964"/>
            <a:ext cx="2181225" cy="42672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65194" y="4234270"/>
            <a:ext cx="2409209" cy="1891894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</p:spTree>
    <p:extLst>
      <p:ext uri="{BB962C8B-B14F-4D97-AF65-F5344CB8AC3E}">
        <p14:creationId xmlns:p14="http://schemas.microsoft.com/office/powerpoint/2010/main" val="35783451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4.4 Vermogen en energie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/>
              <a:t> Het vermogen van een apparaat</a:t>
            </a:r>
          </a:p>
          <a:p>
            <a:r>
              <a:rPr lang="nl-NL" dirty="0"/>
              <a:t>Sommige </a:t>
            </a:r>
            <a:r>
              <a:rPr lang="nl-NL" dirty="0" smtClean="0"/>
              <a:t>apparaten hebben</a:t>
            </a:r>
            <a:br>
              <a:rPr lang="nl-NL" dirty="0" smtClean="0"/>
            </a:br>
            <a:r>
              <a:rPr lang="nl-NL" dirty="0" smtClean="0"/>
              <a:t>een </a:t>
            </a:r>
            <a:r>
              <a:rPr lang="nl-NL" u="sng" dirty="0" smtClean="0"/>
              <a:t>veranderlijk vermogen</a:t>
            </a:r>
            <a:r>
              <a:rPr lang="nl-NL" dirty="0" smtClean="0"/>
              <a:t>: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Mobiele telefoon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Laptop</a:t>
            </a:r>
          </a:p>
          <a:p>
            <a:pPr lvl="3"/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Apparaten met een </a:t>
            </a:r>
            <a:r>
              <a:rPr lang="nl-NL" u="sng" dirty="0" smtClean="0">
                <a:sym typeface="Wingdings" panose="05000000000000000000" pitchFamily="2" charset="2"/>
              </a:rPr>
              <a:t>vast vermogen</a:t>
            </a:r>
            <a:r>
              <a:rPr lang="nl-NL" dirty="0" smtClean="0">
                <a:sym typeface="Wingdings" panose="05000000000000000000" pitchFamily="2" charset="2"/>
              </a:rPr>
              <a:t>: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Zaklantaarn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Elektrische klok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1026" name="Picture 2" descr="Gerelateerde afbeeldi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95" t="9534" r="26227" b="8678"/>
          <a:stretch/>
        </p:blipFill>
        <p:spPr bwMode="auto">
          <a:xfrm>
            <a:off x="6084168" y="1600201"/>
            <a:ext cx="2952328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48901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4.4 Vermogen en energie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 Het vermogen berekenen</a:t>
            </a:r>
          </a:p>
          <a:p>
            <a:r>
              <a:rPr lang="nl-NL" dirty="0" smtClean="0"/>
              <a:t>Hangt af van:</a:t>
            </a:r>
          </a:p>
          <a:p>
            <a:pPr lvl="1"/>
            <a:r>
              <a:rPr lang="nl-NL" dirty="0" smtClean="0"/>
              <a:t>Spanning waarop het apparaat werkt</a:t>
            </a:r>
          </a:p>
          <a:p>
            <a:pPr lvl="1"/>
            <a:r>
              <a:rPr lang="nl-NL" dirty="0" smtClean="0"/>
              <a:t>Stroomsterkte die door het apparaat loopt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7454" y="4149080"/>
            <a:ext cx="5984689" cy="402332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3635896" y="5309497"/>
            <a:ext cx="1296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>
                <a:solidFill>
                  <a:srgbClr val="8FAA32"/>
                </a:solidFill>
              </a:rPr>
              <a:t>i</a:t>
            </a:r>
            <a:r>
              <a:rPr lang="nl-NL" sz="2800" b="1" dirty="0" smtClean="0">
                <a:solidFill>
                  <a:srgbClr val="8FAA32"/>
                </a:solidFill>
              </a:rPr>
              <a:t>n volt (V)</a:t>
            </a:r>
            <a:endParaRPr lang="nl-NL" sz="2800" b="1" dirty="0">
              <a:solidFill>
                <a:srgbClr val="8FAA32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573762" y="5315847"/>
            <a:ext cx="17660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>
                <a:solidFill>
                  <a:srgbClr val="8FAA32"/>
                </a:solidFill>
              </a:rPr>
              <a:t>i</a:t>
            </a:r>
            <a:r>
              <a:rPr lang="nl-NL" sz="2800" b="1" dirty="0" smtClean="0">
                <a:solidFill>
                  <a:srgbClr val="8FAA32"/>
                </a:solidFill>
              </a:rPr>
              <a:t>n ampère (A)</a:t>
            </a:r>
            <a:endParaRPr lang="nl-NL" sz="2800" b="1" dirty="0">
              <a:solidFill>
                <a:srgbClr val="8FAA32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835696" y="5309497"/>
            <a:ext cx="1296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>
                <a:solidFill>
                  <a:srgbClr val="8FAA32"/>
                </a:solidFill>
              </a:rPr>
              <a:t>i</a:t>
            </a:r>
            <a:r>
              <a:rPr lang="nl-NL" sz="2800" b="1" dirty="0" smtClean="0">
                <a:solidFill>
                  <a:srgbClr val="8FAA32"/>
                </a:solidFill>
              </a:rPr>
              <a:t>n watt (W)</a:t>
            </a:r>
            <a:endParaRPr lang="nl-NL" sz="2800" b="1" dirty="0">
              <a:solidFill>
                <a:srgbClr val="8FAA32"/>
              </a:solidFill>
            </a:endParaRPr>
          </a:p>
        </p:txBody>
      </p:sp>
      <p:cxnSp>
        <p:nvCxnSpPr>
          <p:cNvPr id="10" name="Gekromde verbindingslijn 9"/>
          <p:cNvCxnSpPr>
            <a:stCxn id="6" idx="0"/>
          </p:cNvCxnSpPr>
          <p:nvPr/>
        </p:nvCxnSpPr>
        <p:spPr>
          <a:xfrm rot="5400000" flipH="1" flipV="1">
            <a:off x="3971655" y="4934702"/>
            <a:ext cx="687108" cy="62483"/>
          </a:xfrm>
          <a:prstGeom prst="curvedConnector3">
            <a:avLst/>
          </a:prstGeom>
          <a:ln w="28575">
            <a:solidFill>
              <a:srgbClr val="8FAA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kromde verbindingslijn 12"/>
          <p:cNvCxnSpPr>
            <a:stCxn id="8" idx="0"/>
          </p:cNvCxnSpPr>
          <p:nvPr/>
        </p:nvCxnSpPr>
        <p:spPr>
          <a:xfrm rot="16200000" flipV="1">
            <a:off x="6048931" y="4908012"/>
            <a:ext cx="659096" cy="156574"/>
          </a:xfrm>
          <a:prstGeom prst="curvedConnector3">
            <a:avLst>
              <a:gd name="adj1" fmla="val 50000"/>
            </a:avLst>
          </a:prstGeom>
          <a:ln w="28575">
            <a:solidFill>
              <a:srgbClr val="8FAA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kromde verbindingslijn 15"/>
          <p:cNvCxnSpPr>
            <a:stCxn id="9" idx="0"/>
          </p:cNvCxnSpPr>
          <p:nvPr/>
        </p:nvCxnSpPr>
        <p:spPr>
          <a:xfrm rot="16200000" flipV="1">
            <a:off x="2069795" y="4895523"/>
            <a:ext cx="687108" cy="140839"/>
          </a:xfrm>
          <a:prstGeom prst="curvedConnector3">
            <a:avLst/>
          </a:prstGeom>
          <a:ln w="28575">
            <a:solidFill>
              <a:srgbClr val="8FAA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57758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4.4 Vermogen en energie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Vermogen, tijd en energieverbruik</a:t>
            </a:r>
          </a:p>
          <a:p>
            <a:r>
              <a:rPr lang="nl-NL" dirty="0" smtClean="0"/>
              <a:t>Apparaat kan maar een bepaalde tijd op een batterij werken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H</a:t>
            </a:r>
            <a:r>
              <a:rPr lang="nl-NL" dirty="0" smtClean="0">
                <a:sym typeface="Wingdings" panose="05000000000000000000" pitchFamily="2" charset="2"/>
              </a:rPr>
              <a:t>oe groter het vermogen, hoe sneller de batterij leeg is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9767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4.4 Vermogen en energie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/>
              <a:t>Vermogen, tijd en energieverbruik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Apparaat bestaat uit onderdelen  ieder onderdeel heeft een </a:t>
            </a:r>
            <a:r>
              <a:rPr lang="nl-NL" u="sng" dirty="0" smtClean="0">
                <a:sym typeface="Wingdings" panose="05000000000000000000" pitchFamily="2" charset="2"/>
              </a:rPr>
              <a:t>eigen vermogen</a:t>
            </a:r>
          </a:p>
          <a:p>
            <a:pPr lvl="1"/>
            <a:r>
              <a:rPr lang="nl-NL" i="1" dirty="0" smtClean="0">
                <a:sym typeface="Wingdings" panose="05000000000000000000" pitchFamily="2" charset="2"/>
              </a:rPr>
              <a:t>Vermogen van het apparaat is de optelsom van de vermogens van de onderdelen</a:t>
            </a:r>
          </a:p>
          <a:p>
            <a:pPr lvl="1"/>
            <a:endParaRPr lang="nl-NL" i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Ontwerpers kiezen producten met goede verhouding tussen prestaties en laag vermogen</a:t>
            </a: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2619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4.4 Vermogen en energie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Vermogen, tijd en energieverbruik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Apparaat tijdje niet gebruikt: zoveel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mogelijk onderdelen gaan uit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 totale vermogen daalt meteen</a:t>
            </a:r>
          </a:p>
          <a:p>
            <a:pPr lvl="3"/>
            <a:endParaRPr lang="nl-NL" dirty="0">
              <a:sym typeface="Wingdings" panose="05000000000000000000" pitchFamily="2" charset="2"/>
            </a:endParaRPr>
          </a:p>
          <a:p>
            <a:r>
              <a:rPr lang="nl-NL" i="1" dirty="0" smtClean="0">
                <a:sym typeface="Wingdings" panose="05000000000000000000" pitchFamily="2" charset="2"/>
              </a:rPr>
              <a:t>Maar…</a:t>
            </a:r>
            <a:r>
              <a:rPr lang="nl-NL" dirty="0" smtClean="0">
                <a:sym typeface="Wingdings" panose="05000000000000000000" pitchFamily="2" charset="2"/>
              </a:rPr>
              <a:t> aan het verlagen zit een grens!</a:t>
            </a:r>
          </a:p>
          <a:p>
            <a:pPr lvl="1"/>
            <a:r>
              <a:rPr lang="nl-NL" dirty="0" smtClean="0"/>
              <a:t>Onderzoekers proberen opslagcapaciteit</a:t>
            </a:r>
            <a:br>
              <a:rPr lang="nl-NL" dirty="0" smtClean="0"/>
            </a:br>
            <a:r>
              <a:rPr lang="nl-NL" dirty="0" smtClean="0"/>
              <a:t>van batterijen/accu’s te vergroten</a:t>
            </a:r>
          </a:p>
          <a:p>
            <a:pPr lvl="2"/>
            <a:r>
              <a:rPr lang="nl-NL" i="1" dirty="0" smtClean="0"/>
              <a:t>Meer energie </a:t>
            </a:r>
            <a:r>
              <a:rPr lang="nl-NL" i="1" dirty="0" smtClean="0">
                <a:sym typeface="Wingdings" panose="05000000000000000000" pitchFamily="2" charset="2"/>
              </a:rPr>
              <a:t> apparaat kan langer werken</a:t>
            </a:r>
            <a:endParaRPr lang="nl-NL" i="1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5631" y="1124744"/>
            <a:ext cx="1508857" cy="5192643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</p:spTree>
    <p:extLst>
      <p:ext uri="{BB962C8B-B14F-4D97-AF65-F5344CB8AC3E}">
        <p14:creationId xmlns:p14="http://schemas.microsoft.com/office/powerpoint/2010/main" val="14418223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4.4 Vermogen en energie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>
                <a:solidFill>
                  <a:srgbClr val="8FAA32"/>
                </a:solidFill>
              </a:rPr>
              <a:t>Plus</a:t>
            </a:r>
            <a:r>
              <a:rPr lang="nl-NL" b="1" dirty="0" smtClean="0"/>
              <a:t> De adapter</a:t>
            </a:r>
          </a:p>
          <a:p>
            <a:r>
              <a:rPr lang="nl-NL" dirty="0"/>
              <a:t>Zet netspanning (230 V) om in een veilige spanning voor een </a:t>
            </a:r>
            <a:r>
              <a:rPr lang="nl-NL" dirty="0" smtClean="0"/>
              <a:t>apparaat</a:t>
            </a:r>
          </a:p>
          <a:p>
            <a:pPr lvl="1"/>
            <a:r>
              <a:rPr lang="nl-NL" dirty="0" smtClean="0"/>
              <a:t>Op de adapter staat vermeld wat hoe groot de spanning en maximale stroomsterkte zijn die kunnen worden geleverd </a:t>
            </a:r>
            <a:r>
              <a:rPr lang="nl-NL" i="1" dirty="0" smtClean="0"/>
              <a:t>(output)</a:t>
            </a:r>
          </a:p>
          <a:p>
            <a:pPr lvl="3"/>
            <a:endParaRPr lang="nl-NL" smtClean="0"/>
          </a:p>
          <a:p>
            <a:r>
              <a:rPr lang="nl-NL" dirty="0" smtClean="0"/>
              <a:t>Niet geschikt om grote stroomsterktes te leveren </a:t>
            </a:r>
            <a:r>
              <a:rPr lang="nl-NL" dirty="0" smtClean="0">
                <a:sym typeface="Wingdings" panose="05000000000000000000" pitchFamily="2" charset="2"/>
              </a:rPr>
              <a:t> kunnen ze niet aan en dan worden ze te heet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2129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7976</TotalTime>
  <Words>451</Words>
  <Application>Microsoft Office PowerPoint</Application>
  <PresentationFormat>Diavoorstelling (4:3)</PresentationFormat>
  <Paragraphs>87</Paragraphs>
  <Slides>10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Kantoorthema</vt:lpstr>
      <vt:lpstr>Hoofdstuk 4 Elektriciteit</vt:lpstr>
      <vt:lpstr>§4.4 Vermogen en energie</vt:lpstr>
      <vt:lpstr>4.4 Vermogen en energie</vt:lpstr>
      <vt:lpstr>4.4 Vermogen en energie</vt:lpstr>
      <vt:lpstr>4.4 Vermogen en energie</vt:lpstr>
      <vt:lpstr>4.4 Vermogen en energie</vt:lpstr>
      <vt:lpstr>4.4 Vermogen en energie</vt:lpstr>
      <vt:lpstr>4.4 Vermogen en energie</vt:lpstr>
      <vt:lpstr>4.4 Vermogen en energie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414</cp:revision>
  <cp:lastPrinted>2015-01-10T16:11:12Z</cp:lastPrinted>
  <dcterms:created xsi:type="dcterms:W3CDTF">2014-09-23T08:37:22Z</dcterms:created>
  <dcterms:modified xsi:type="dcterms:W3CDTF">2020-03-20T14:30:07Z</dcterms:modified>
</cp:coreProperties>
</file>